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5" r:id="rId12"/>
    <p:sldId id="266" r:id="rId13"/>
    <p:sldId id="267" r:id="rId14"/>
    <p:sldId id="276" r:id="rId15"/>
    <p:sldId id="277" r:id="rId16"/>
    <p:sldId id="278" r:id="rId17"/>
    <p:sldId id="269" r:id="rId18"/>
    <p:sldId id="274" r:id="rId19"/>
    <p:sldId id="272" r:id="rId20"/>
    <p:sldId id="273" r:id="rId21"/>
    <p:sldId id="281" r:id="rId22"/>
    <p:sldId id="282" r:id="rId23"/>
    <p:sldId id="283" r:id="rId24"/>
    <p:sldId id="270" r:id="rId25"/>
    <p:sldId id="268" r:id="rId26"/>
    <p:sldId id="271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31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4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2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93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3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4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8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511BEA-096D-4159-8561-23C5B15957E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7F03638-EAC8-40B6-9F0C-51130D93A15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3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Prototyping MRV Systems Using Systematic and Spatially Explicit Estimates of Carbon Stock and Stock Changes in US Forestlands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Saatchi 2012 </a:t>
            </a:r>
            <a:r>
              <a:rPr lang="en-US" dirty="0" smtClean="0"/>
              <a:t>NASA-Funded CMS Project</a:t>
            </a:r>
          </a:p>
          <a:p>
            <a:r>
              <a:rPr lang="en-US" dirty="0" smtClean="0"/>
              <a:t>Presented by Stephen </a:t>
            </a:r>
            <a:r>
              <a:rPr lang="en-US" dirty="0" err="1" smtClean="0"/>
              <a:t>hagen</a:t>
            </a:r>
            <a:r>
              <a:rPr lang="en-US" dirty="0" smtClean="0"/>
              <a:t>, applied </a:t>
            </a:r>
            <a:r>
              <a:rPr lang="en-US" dirty="0" err="1" smtClean="0"/>
              <a:t>geosolutions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567544" cy="4023360"/>
          </a:xfrm>
        </p:spPr>
        <p:txBody>
          <a:bodyPr/>
          <a:lstStyle/>
          <a:p>
            <a:r>
              <a:rPr lang="en-US" dirty="0" smtClean="0"/>
              <a:t>Forest cover change: Hansen et al. Global Forest Change data 2006-2010</a:t>
            </a:r>
          </a:p>
          <a:p>
            <a:r>
              <a:rPr lang="en-US" dirty="0" smtClean="0"/>
              <a:t>Attribution:</a:t>
            </a:r>
          </a:p>
          <a:p>
            <a:pPr lvl="1"/>
            <a:r>
              <a:rPr lang="en-US" dirty="0" smtClean="0"/>
              <a:t>Fire: Monitoring Trends In Burn Severity (MTBS) 2006-2010 maximum burn severity</a:t>
            </a:r>
          </a:p>
          <a:p>
            <a:pPr lvl="1"/>
            <a:r>
              <a:rPr lang="en-US" dirty="0" smtClean="0"/>
              <a:t>Insect: Aerial Detection Survey (ADS) 2006-2010 total trees per acre</a:t>
            </a:r>
          </a:p>
          <a:p>
            <a:pPr lvl="1"/>
            <a:r>
              <a:rPr lang="en-US" dirty="0" smtClean="0"/>
              <a:t>Wind: Tornado and hurricane tracks from NOAA 2006-2010</a:t>
            </a:r>
          </a:p>
          <a:p>
            <a:pPr lvl="1"/>
            <a:r>
              <a:rPr lang="en-US" dirty="0" smtClean="0"/>
              <a:t>Conversion: National Land Cover Data (NLCD) 2006-2011, adjusted</a:t>
            </a:r>
          </a:p>
          <a:p>
            <a:pPr lvl="1"/>
            <a:r>
              <a:rPr lang="en-US" dirty="0" smtClean="0"/>
              <a:t>Harvest: USFS Timber Product Output (TPO) data at the county+ scale from 2007</a:t>
            </a:r>
          </a:p>
          <a:p>
            <a:pPr marL="201168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37" y="1845734"/>
            <a:ext cx="3000943" cy="1876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5354" y="2599244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37" y="3602765"/>
            <a:ext cx="2913595" cy="1922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75354" y="437911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7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FIA-based Delta Carbon Tables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699124"/>
              </p:ext>
            </p:extLst>
          </p:nvPr>
        </p:nvGraphicFramePr>
        <p:xfrm>
          <a:off x="6790765" y="2501158"/>
          <a:ext cx="4800600" cy="3550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397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Region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ForestType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Disturbance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Intensity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Nplots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agc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bgc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insect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insect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-4.4%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-4.6%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insect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-12.6%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-13.3%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-5.2%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-5.3%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-15.7%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weather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weather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-4.3%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-4.6%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weather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other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-0.6%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-0.7%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other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other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-5.7%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  <a:tr h="210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softwood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-14.3%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-14.8%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56295" y="1922929"/>
            <a:ext cx="52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FIA-based annual changes in carbon pools by category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97280" y="1845734"/>
            <a:ext cx="5626250" cy="447438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141,000 FIA repeated observations.</a:t>
            </a:r>
          </a:p>
          <a:p>
            <a:r>
              <a:rPr lang="en-US" dirty="0" smtClean="0"/>
              <a:t>Separated in to “Disturbed” and “Undisturbed” tables</a:t>
            </a:r>
          </a:p>
          <a:p>
            <a:r>
              <a:rPr lang="en-US" dirty="0" smtClean="0"/>
              <a:t>Disturbed further separated by</a:t>
            </a:r>
          </a:p>
          <a:p>
            <a:pPr lvl="1"/>
            <a:r>
              <a:rPr lang="en-US" dirty="0"/>
              <a:t>Region (North, South, West)</a:t>
            </a:r>
          </a:p>
          <a:p>
            <a:pPr lvl="1"/>
            <a:r>
              <a:rPr lang="en-US" dirty="0" smtClean="0"/>
              <a:t>Forest type (hardwood, softwood)</a:t>
            </a:r>
          </a:p>
          <a:p>
            <a:pPr lvl="1"/>
            <a:r>
              <a:rPr lang="en-US" dirty="0" smtClean="0"/>
              <a:t>Disturbance type (fire, wind, insect, conversion, harvest)</a:t>
            </a:r>
          </a:p>
          <a:p>
            <a:pPr lvl="1"/>
            <a:r>
              <a:rPr lang="en-US" dirty="0" smtClean="0"/>
              <a:t>Disturbance intensity (low, medium, high)</a:t>
            </a:r>
          </a:p>
          <a:p>
            <a:r>
              <a:rPr lang="en-US" dirty="0" smtClean="0"/>
              <a:t>Undisturbed further separated by</a:t>
            </a:r>
          </a:p>
          <a:p>
            <a:pPr lvl="1"/>
            <a:r>
              <a:rPr lang="en-US" dirty="0" smtClean="0"/>
              <a:t>Region (North, South, West)</a:t>
            </a:r>
          </a:p>
          <a:p>
            <a:pPr lvl="1"/>
            <a:r>
              <a:rPr lang="en-US" dirty="0" smtClean="0"/>
              <a:t>Forest type (hardwood, softwood)</a:t>
            </a:r>
          </a:p>
          <a:p>
            <a:pPr lvl="1"/>
            <a:r>
              <a:rPr lang="en-US" dirty="0" smtClean="0"/>
              <a:t>Initial above ground carbon (4 categories)</a:t>
            </a:r>
          </a:p>
          <a:p>
            <a:pPr lvl="1"/>
            <a:r>
              <a:rPr lang="en-US" dirty="0" smtClean="0"/>
              <a:t>Drought status (Yes, No)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0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Flux Map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4389119" cy="4023360"/>
          </a:xfrm>
        </p:spPr>
        <p:txBody>
          <a:bodyPr/>
          <a:lstStyle/>
          <a:p>
            <a:r>
              <a:rPr lang="en-US" dirty="0" smtClean="0"/>
              <a:t>Modular framework</a:t>
            </a:r>
          </a:p>
          <a:p>
            <a:pPr lvl="1"/>
            <a:r>
              <a:rPr lang="en-US" dirty="0" smtClean="0"/>
              <a:t>As data sets improve, results will improve</a:t>
            </a:r>
          </a:p>
          <a:p>
            <a:pPr lvl="1"/>
            <a:r>
              <a:rPr lang="en-US" dirty="0" smtClean="0"/>
              <a:t>Test effects of using different data sets.</a:t>
            </a:r>
          </a:p>
          <a:p>
            <a:pPr lvl="2"/>
            <a:r>
              <a:rPr lang="en-US" dirty="0" smtClean="0"/>
              <a:t>Our FIA-tables vs. Smith et al growth tables</a:t>
            </a:r>
          </a:p>
          <a:p>
            <a:pPr lvl="2"/>
            <a:r>
              <a:rPr lang="en-US" dirty="0" smtClean="0"/>
              <a:t>Hansen maps of disturbance vs. </a:t>
            </a:r>
            <a:r>
              <a:rPr lang="en-US" dirty="0" err="1" smtClean="0"/>
              <a:t>Sangram’s</a:t>
            </a:r>
            <a:r>
              <a:rPr lang="en-US" dirty="0" smtClean="0"/>
              <a:t> maps</a:t>
            </a:r>
          </a:p>
          <a:p>
            <a:pPr lvl="2"/>
            <a:r>
              <a:rPr lang="en-US" dirty="0" smtClean="0"/>
              <a:t>Other forest carbon stock maps</a:t>
            </a:r>
          </a:p>
          <a:p>
            <a:pPr lvl="1"/>
            <a:r>
              <a:rPr lang="en-US" dirty="0" smtClean="0"/>
              <a:t>Monte Carlo uncertainty analysis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06" y="1804107"/>
            <a:ext cx="5943600" cy="4486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40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2005-2010 Carbon Flux in US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PRELIMINARY RESULTS:</a:t>
            </a:r>
          </a:p>
          <a:p>
            <a:r>
              <a:rPr lang="en-US" b="1" dirty="0" smtClean="0"/>
              <a:t>Gross sequestration</a:t>
            </a:r>
            <a:r>
              <a:rPr lang="en-US" dirty="0" smtClean="0"/>
              <a:t>: 487 </a:t>
            </a:r>
            <a:r>
              <a:rPr lang="en-US" dirty="0" err="1" smtClean="0"/>
              <a:t>Tg</a:t>
            </a:r>
            <a:r>
              <a:rPr lang="en-US" dirty="0" smtClean="0"/>
              <a:t> C/year [435-542]</a:t>
            </a:r>
          </a:p>
          <a:p>
            <a:r>
              <a:rPr lang="en-US" b="1" dirty="0" smtClean="0"/>
              <a:t>Gross committed emissions</a:t>
            </a:r>
            <a:r>
              <a:rPr lang="en-US" dirty="0" smtClean="0"/>
              <a:t>: 231 </a:t>
            </a:r>
            <a:r>
              <a:rPr lang="en-US" dirty="0" err="1" smtClean="0"/>
              <a:t>Tg</a:t>
            </a:r>
            <a:r>
              <a:rPr lang="en-US" dirty="0" smtClean="0"/>
              <a:t> C/year [226-250]</a:t>
            </a:r>
          </a:p>
          <a:p>
            <a:r>
              <a:rPr lang="en-US" b="1" dirty="0" smtClean="0"/>
              <a:t>Net flux (committed)</a:t>
            </a:r>
            <a:r>
              <a:rPr lang="en-US" dirty="0" smtClean="0"/>
              <a:t>: 256 </a:t>
            </a:r>
            <a:r>
              <a:rPr lang="en-US" dirty="0" err="1" smtClean="0"/>
              <a:t>Tg</a:t>
            </a:r>
            <a:r>
              <a:rPr lang="en-US" dirty="0" smtClean="0"/>
              <a:t> C/year (sink) [199-313] </a:t>
            </a:r>
          </a:p>
          <a:p>
            <a:r>
              <a:rPr lang="en-US" b="1" dirty="0" smtClean="0"/>
              <a:t>Emission attribution</a:t>
            </a:r>
            <a:r>
              <a:rPr lang="en-US" dirty="0" smtClean="0"/>
              <a:t> (% of gross emissions):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Harvest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69%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Converted: 6%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Fire: 10%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Wind: 8%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Insect: 7%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Drought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: &lt; 1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%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30" y="1845734"/>
            <a:ext cx="3429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01826" y="1845734"/>
            <a:ext cx="20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 Sequestration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28" y="3946000"/>
            <a:ext cx="3432203" cy="2288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4509" y="3946000"/>
            <a:ext cx="9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 Flux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2648" y="3941129"/>
            <a:ext cx="243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Anthropogenic (75%)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Natural (25%)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836894" y="3832755"/>
            <a:ext cx="585754" cy="53797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2836894" y="4479102"/>
            <a:ext cx="585754" cy="1131989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6" r="42150"/>
          <a:stretch/>
        </p:blipFill>
        <p:spPr>
          <a:xfrm>
            <a:off x="10941194" y="3429705"/>
            <a:ext cx="1039524" cy="12615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57265" y="2991240"/>
            <a:ext cx="1207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Tg</a:t>
            </a:r>
            <a:r>
              <a:rPr lang="en-US" sz="1400" dirty="0" smtClean="0"/>
              <a:t> C/year</a:t>
            </a:r>
          </a:p>
          <a:p>
            <a:r>
              <a:rPr lang="en-US" sz="1100" u="sng" dirty="0" smtClean="0"/>
              <a:t>(negative to atm.)</a:t>
            </a: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11693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Scales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t="30684" r="373" b="16585"/>
          <a:stretch/>
        </p:blipFill>
        <p:spPr>
          <a:xfrm>
            <a:off x="5995552" y="2213948"/>
            <a:ext cx="5278511" cy="299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6" t="31313" r="273" b="16995"/>
          <a:stretch/>
        </p:blipFill>
        <p:spPr>
          <a:xfrm>
            <a:off x="897299" y="2265217"/>
            <a:ext cx="5193093" cy="2880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25000" r="93502" b="63129"/>
          <a:stretch/>
        </p:blipFill>
        <p:spPr>
          <a:xfrm>
            <a:off x="552450" y="4543771"/>
            <a:ext cx="230865" cy="1578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083" y="4514386"/>
            <a:ext cx="972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 source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11505" y="4747327"/>
            <a:ext cx="1255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Moderate source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15287" y="4964735"/>
            <a:ext cx="9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Small source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1505" y="5197065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Carbon neutral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17083" y="5413862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Small sink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11505" y="5646803"/>
            <a:ext cx="1085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Moderate sink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11505" y="5868859"/>
            <a:ext cx="803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 sink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47608" y="4456901"/>
            <a:ext cx="1649757" cy="1780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Attribution Example: Tornado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45" y="1845734"/>
            <a:ext cx="7924469" cy="45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Attribution Example: Fire/Insect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61" y="1845734"/>
            <a:ext cx="7605237" cy="45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2005-2010 Carbon Flux in US Forests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78" y="3948544"/>
            <a:ext cx="3432203" cy="22881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6" y="3948544"/>
            <a:ext cx="3432203" cy="2288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984" y="1858904"/>
            <a:ext cx="3432203" cy="2288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6" y="1858904"/>
            <a:ext cx="3432203" cy="2288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96" y="1858904"/>
            <a:ext cx="3432203" cy="2288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86412" y="185890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76217" y="1894658"/>
            <a:ext cx="9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Harvest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67749" y="185890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71848" y="4003938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12594" y="4003938"/>
            <a:ext cx="122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Conversion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02" y="4003938"/>
            <a:ext cx="3432203" cy="2288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6422" y="4003938"/>
            <a:ext cx="16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 Emissions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058150" y="4003938"/>
            <a:ext cx="3623310" cy="2232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0200" y="2851117"/>
            <a:ext cx="11641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Tg</a:t>
            </a:r>
            <a:r>
              <a:rPr lang="en-US" sz="1400" dirty="0" smtClean="0"/>
              <a:t> C/year</a:t>
            </a:r>
          </a:p>
          <a:p>
            <a:r>
              <a:rPr lang="en-US" sz="1100" u="sng" dirty="0" smtClean="0"/>
              <a:t>(positive to atm.)</a:t>
            </a:r>
            <a:endParaRPr lang="en-US" u="sng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r="41783" b="53266"/>
          <a:stretch/>
        </p:blipFill>
        <p:spPr>
          <a:xfrm>
            <a:off x="67806" y="3328171"/>
            <a:ext cx="1044170" cy="12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2005-2010 Carbon Flux in US Forests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4" y="1994669"/>
            <a:ext cx="3676426" cy="367642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42" y="2030377"/>
            <a:ext cx="7334250" cy="366712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30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/>
              <a:t>O</a:t>
            </a:r>
            <a:r>
              <a:rPr lang="en-US" dirty="0" smtClean="0"/>
              <a:t>ther </a:t>
            </a:r>
            <a:r>
              <a:rPr lang="en-US" dirty="0"/>
              <a:t>E</a:t>
            </a:r>
            <a:r>
              <a:rPr lang="en-US" dirty="0" smtClean="0"/>
              <a:t>stimates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59231"/>
          </a:xfrm>
        </p:spPr>
        <p:txBody>
          <a:bodyPr>
            <a:normAutofit/>
          </a:bodyPr>
          <a:lstStyle/>
          <a:p>
            <a:r>
              <a:rPr lang="en-US" dirty="0" smtClean="0"/>
              <a:t>Net sequestration:</a:t>
            </a:r>
          </a:p>
          <a:p>
            <a:pPr lvl="1"/>
            <a:r>
              <a:rPr lang="en-US" dirty="0" smtClean="0"/>
              <a:t>This study: 256 </a:t>
            </a:r>
            <a:r>
              <a:rPr lang="en-US" dirty="0" err="1" smtClean="0"/>
              <a:t>Tg</a:t>
            </a:r>
            <a:r>
              <a:rPr lang="en-US" dirty="0" smtClean="0"/>
              <a:t> C/year 2005-2010</a:t>
            </a:r>
          </a:p>
          <a:p>
            <a:pPr lvl="1"/>
            <a:r>
              <a:rPr lang="en-US" dirty="0" smtClean="0"/>
              <a:t>2010 US Greenhouse Gas Inventory:  sequestered 293 </a:t>
            </a:r>
            <a:r>
              <a:rPr lang="en-US" dirty="0" err="1" smtClean="0"/>
              <a:t>Tg</a:t>
            </a:r>
            <a:r>
              <a:rPr lang="en-US" dirty="0" smtClean="0"/>
              <a:t> C/year in 2010</a:t>
            </a:r>
          </a:p>
          <a:p>
            <a:pPr lvl="1"/>
            <a:r>
              <a:rPr lang="en-US" dirty="0" smtClean="0"/>
              <a:t>Zheng et al. 2011: sequestered 181 </a:t>
            </a:r>
            <a:r>
              <a:rPr lang="en-US" dirty="0" err="1" smtClean="0"/>
              <a:t>Tg</a:t>
            </a:r>
            <a:r>
              <a:rPr lang="en-US" dirty="0" smtClean="0"/>
              <a:t> C/year 1991-2001</a:t>
            </a:r>
          </a:p>
          <a:p>
            <a:r>
              <a:rPr lang="en-US" dirty="0" smtClean="0"/>
              <a:t>Emissions from fire:</a:t>
            </a:r>
          </a:p>
          <a:p>
            <a:pPr lvl="1"/>
            <a:r>
              <a:rPr lang="en-US" dirty="0" smtClean="0"/>
              <a:t>This study: 20 </a:t>
            </a:r>
            <a:r>
              <a:rPr lang="en-US" dirty="0" err="1" smtClean="0"/>
              <a:t>Tg</a:t>
            </a:r>
            <a:r>
              <a:rPr lang="en-US" dirty="0" smtClean="0"/>
              <a:t> C/year 2005-2010</a:t>
            </a:r>
          </a:p>
          <a:p>
            <a:pPr lvl="1"/>
            <a:r>
              <a:rPr lang="en-US" dirty="0"/>
              <a:t>2010 US Greenhouse Gas Inventory:  </a:t>
            </a:r>
            <a:r>
              <a:rPr lang="en-US" dirty="0" smtClean="0"/>
              <a:t>32 </a:t>
            </a:r>
            <a:r>
              <a:rPr lang="en-US" dirty="0" err="1"/>
              <a:t>Tg</a:t>
            </a:r>
            <a:r>
              <a:rPr lang="en-US" dirty="0"/>
              <a:t> C/year </a:t>
            </a:r>
            <a:r>
              <a:rPr lang="en-US" dirty="0" smtClean="0"/>
              <a:t>2007-2010</a:t>
            </a:r>
          </a:p>
          <a:p>
            <a:pPr lvl="1"/>
            <a:r>
              <a:rPr lang="en-US" dirty="0"/>
              <a:t>Zheng et al. 2011: </a:t>
            </a:r>
            <a:r>
              <a:rPr lang="en-US" dirty="0" smtClean="0"/>
              <a:t> 9 </a:t>
            </a:r>
            <a:r>
              <a:rPr lang="en-US" dirty="0" err="1" smtClean="0"/>
              <a:t>Tg</a:t>
            </a:r>
            <a:r>
              <a:rPr lang="en-US" dirty="0" smtClean="0"/>
              <a:t> </a:t>
            </a:r>
            <a:r>
              <a:rPr lang="en-US" dirty="0"/>
              <a:t>C/year </a:t>
            </a:r>
            <a:r>
              <a:rPr lang="en-US" dirty="0" smtClean="0"/>
              <a:t>1991-2001</a:t>
            </a:r>
          </a:p>
          <a:p>
            <a:pPr lvl="1"/>
            <a:r>
              <a:rPr lang="en-US" dirty="0" smtClean="0"/>
              <a:t>Williams et al. 2012: 10 </a:t>
            </a:r>
            <a:r>
              <a:rPr lang="en-US" dirty="0" err="1" smtClean="0"/>
              <a:t>Tg</a:t>
            </a:r>
            <a:r>
              <a:rPr lang="en-US" dirty="0"/>
              <a:t> </a:t>
            </a:r>
            <a:r>
              <a:rPr lang="en-US" dirty="0" smtClean="0"/>
              <a:t>C/year 2005</a:t>
            </a:r>
          </a:p>
          <a:p>
            <a:r>
              <a:rPr lang="en-US" dirty="0" smtClean="0"/>
              <a:t>Gross emissions:</a:t>
            </a:r>
          </a:p>
          <a:p>
            <a:pPr lvl="1"/>
            <a:r>
              <a:rPr lang="en-US" dirty="0" smtClean="0"/>
              <a:t>This study: 231 </a:t>
            </a:r>
            <a:r>
              <a:rPr lang="en-US" dirty="0" err="1" smtClean="0"/>
              <a:t>Tg</a:t>
            </a:r>
            <a:r>
              <a:rPr lang="en-US" dirty="0" smtClean="0"/>
              <a:t> C/year 2005-2010</a:t>
            </a:r>
          </a:p>
          <a:p>
            <a:pPr lvl="1"/>
            <a:r>
              <a:rPr lang="en-US" dirty="0" smtClean="0"/>
              <a:t>Powell et al 2014: 61 – 84 </a:t>
            </a:r>
            <a:r>
              <a:rPr lang="en-US" dirty="0" err="1" smtClean="0"/>
              <a:t>Tg</a:t>
            </a:r>
            <a:r>
              <a:rPr lang="en-US" dirty="0"/>
              <a:t> </a:t>
            </a:r>
            <a:r>
              <a:rPr lang="en-US" dirty="0" smtClean="0"/>
              <a:t>C/year 1986-2004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96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JPL/CALTECH</a:t>
            </a:r>
            <a:r>
              <a:rPr lang="en-US" dirty="0" smtClean="0"/>
              <a:t>: </a:t>
            </a:r>
            <a:r>
              <a:rPr lang="en-US" dirty="0" err="1" smtClean="0"/>
              <a:t>Sassan</a:t>
            </a:r>
            <a:r>
              <a:rPr lang="en-US" dirty="0" smtClean="0"/>
              <a:t> Saatchi, Alexander Fore, &amp; </a:t>
            </a:r>
            <a:r>
              <a:rPr lang="en-US" dirty="0" err="1" smtClean="0"/>
              <a:t>Ziad</a:t>
            </a:r>
            <a:r>
              <a:rPr lang="en-US" dirty="0" smtClean="0"/>
              <a:t> Haddad</a:t>
            </a:r>
          </a:p>
          <a:p>
            <a:r>
              <a:rPr lang="en-US" b="1" dirty="0" smtClean="0"/>
              <a:t>UCLA/IOES</a:t>
            </a:r>
            <a:r>
              <a:rPr lang="en-US" dirty="0" smtClean="0"/>
              <a:t>: </a:t>
            </a:r>
            <a:r>
              <a:rPr lang="en-US" dirty="0" err="1" smtClean="0"/>
              <a:t>Yifan</a:t>
            </a:r>
            <a:r>
              <a:rPr lang="en-US" dirty="0" smtClean="0"/>
              <a:t> Yu &amp; Chelsea Robinson</a:t>
            </a:r>
          </a:p>
          <a:p>
            <a:r>
              <a:rPr lang="en-US" b="1" dirty="0" smtClean="0"/>
              <a:t>Applied </a:t>
            </a:r>
            <a:r>
              <a:rPr lang="en-US" b="1" dirty="0" err="1" smtClean="0"/>
              <a:t>GeoSolutions</a:t>
            </a:r>
            <a:r>
              <a:rPr lang="en-US" dirty="0" smtClean="0"/>
              <a:t>: Stephen Hagen, William Salas, Jen Jenkins, &amp; Bobby Braswell</a:t>
            </a:r>
          </a:p>
          <a:p>
            <a:r>
              <a:rPr lang="en-US" b="1" dirty="0" smtClean="0"/>
              <a:t>NASA/AMES</a:t>
            </a:r>
            <a:r>
              <a:rPr lang="en-US" dirty="0" smtClean="0"/>
              <a:t>: Ramakrishna </a:t>
            </a:r>
            <a:r>
              <a:rPr lang="en-US" dirty="0" err="1" smtClean="0"/>
              <a:t>Nemani</a:t>
            </a:r>
            <a:r>
              <a:rPr lang="en-US" dirty="0" smtClean="0"/>
              <a:t>, </a:t>
            </a:r>
            <a:r>
              <a:rPr lang="en-US" dirty="0" err="1" smtClean="0"/>
              <a:t>Sangram</a:t>
            </a:r>
            <a:r>
              <a:rPr lang="en-US" dirty="0" smtClean="0"/>
              <a:t> </a:t>
            </a:r>
            <a:r>
              <a:rPr lang="en-US" dirty="0" err="1" smtClean="0"/>
              <a:t>Ganguly</a:t>
            </a:r>
            <a:r>
              <a:rPr lang="en-US" dirty="0" smtClean="0"/>
              <a:t>, &amp; Gong Zhang</a:t>
            </a:r>
          </a:p>
          <a:p>
            <a:r>
              <a:rPr lang="en-US" b="1" dirty="0" smtClean="0"/>
              <a:t>USDA Forest Service</a:t>
            </a:r>
            <a:r>
              <a:rPr lang="en-US" dirty="0" smtClean="0"/>
              <a:t>: Christopher Woodall, Grant </a:t>
            </a:r>
            <a:r>
              <a:rPr lang="en-US" dirty="0" err="1" smtClean="0"/>
              <a:t>Domke</a:t>
            </a:r>
            <a:r>
              <a:rPr lang="en-US" dirty="0" smtClean="0"/>
              <a:t>, Brian Walters, Richard </a:t>
            </a:r>
            <a:r>
              <a:rPr lang="en-US" dirty="0" err="1" smtClean="0"/>
              <a:t>Birdsey</a:t>
            </a:r>
            <a:r>
              <a:rPr lang="en-US" dirty="0" smtClean="0"/>
              <a:t>, &amp; Kristofer Johnson</a:t>
            </a:r>
          </a:p>
          <a:p>
            <a:r>
              <a:rPr lang="en-US" b="1" dirty="0" err="1" smtClean="0"/>
              <a:t>Winrock</a:t>
            </a:r>
            <a:r>
              <a:rPr lang="en-US" b="1" dirty="0" smtClean="0"/>
              <a:t> International</a:t>
            </a:r>
            <a:r>
              <a:rPr lang="en-US" dirty="0" smtClean="0"/>
              <a:t>: Tim Pearson, Nancy Harris, &amp; Sandra Brown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 smtClean="0"/>
              <a:t>Monte Carlo approach for estimating prediction intervals</a:t>
            </a:r>
          </a:p>
          <a:p>
            <a:pPr lvl="1"/>
            <a:r>
              <a:rPr lang="en-US" dirty="0" smtClean="0"/>
              <a:t>(Modified nonparametric residual bootstrap technique)</a:t>
            </a:r>
          </a:p>
          <a:p>
            <a:pPr lvl="1"/>
            <a:r>
              <a:rPr lang="en-US" dirty="0" smtClean="0"/>
              <a:t>Integrates uncertainty from all sources</a:t>
            </a:r>
          </a:p>
          <a:p>
            <a:pPr lvl="1"/>
            <a:r>
              <a:rPr lang="en-US" dirty="0" smtClean="0"/>
              <a:t>Requires fewer assumptions about the distribution of residuals</a:t>
            </a:r>
          </a:p>
          <a:p>
            <a:pPr lvl="1"/>
            <a:r>
              <a:rPr lang="en-US" dirty="0" smtClean="0"/>
              <a:t>Estimates effects of spatial autocorrelation of residuals and no</a:t>
            </a:r>
            <a:r>
              <a:rPr lang="en-US" dirty="0"/>
              <a:t>n-constant variance (</a:t>
            </a:r>
            <a:r>
              <a:rPr lang="en-US" dirty="0" err="1"/>
              <a:t>heteroskedasticity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Provides estimates of uncertainty at any scale (pixel, county, etc.)</a:t>
            </a:r>
          </a:p>
          <a:p>
            <a:pPr lvl="1"/>
            <a:r>
              <a:rPr lang="en-US" dirty="0" smtClean="0"/>
              <a:t>Extremely data and processor heavy.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801" y="4084050"/>
            <a:ext cx="8534400" cy="230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33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Alaska’s Vegetation Height Distribution </a:t>
            </a:r>
            <a:endParaRPr lang="en-US" dirty="0"/>
          </a:p>
        </p:txBody>
      </p:sp>
      <p:pic>
        <p:nvPicPr>
          <p:cNvPr id="3" name="Picture 2" descr="alaska_hg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7904"/>
            <a:ext cx="12171815" cy="5090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32521"/>
            <a:ext cx="2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Saatchi and Woodall et al. 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40" y="1753072"/>
            <a:ext cx="936560" cy="3280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8488" y="1753075"/>
            <a:ext cx="9515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Distribution of Vegetation Height from GLAS Lidar Measurements at 1-ha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412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Alaska’s Forest Biomass Distribution </a:t>
            </a:r>
            <a:endParaRPr lang="en-US" dirty="0"/>
          </a:p>
        </p:txBody>
      </p:sp>
      <p:pic>
        <p:nvPicPr>
          <p:cNvPr id="10" name="Picture 9" descr="alaska_agb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017348"/>
            <a:ext cx="12191999" cy="48767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74" y="6099970"/>
            <a:ext cx="2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Saatchi and Woodall et al. </a:t>
            </a:r>
            <a:endParaRPr lang="en-US" dirty="0"/>
          </a:p>
        </p:txBody>
      </p:sp>
      <p:pic>
        <p:nvPicPr>
          <p:cNvPr id="13" name="Picture 12" descr="new_color_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14" y="1717294"/>
            <a:ext cx="977686" cy="2933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8488" y="1753075"/>
            <a:ext cx="882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Carbon Stored in Managed and </a:t>
            </a:r>
            <a:r>
              <a:rPr lang="en-US" sz="2400" b="1" dirty="0" err="1" smtClean="0"/>
              <a:t>Unmanged</a:t>
            </a:r>
            <a:r>
              <a:rPr lang="en-US" sz="2400" b="1" dirty="0" smtClean="0"/>
              <a:t> Forests of Alaska at 1-ha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69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Pools in Forests of Alaska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1681978"/>
            <a:ext cx="8623300" cy="4483100"/>
          </a:xfrm>
          <a:prstGeom prst="rect">
            <a:avLst/>
          </a:prstGeom>
        </p:spPr>
      </p:pic>
      <p:pic>
        <p:nvPicPr>
          <p:cNvPr id="8" name="Picture 2" descr="E:\Alaska Land Carbon project\AK_managedArea\Manage4Kis_new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3" y="1842516"/>
            <a:ext cx="3479341" cy="2688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704677"/>
            <a:ext cx="3510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Carbon pools in vegetation include </a:t>
            </a:r>
          </a:p>
          <a:p>
            <a:r>
              <a:rPr lang="en-US" b="1" dirty="0" smtClean="0"/>
              <a:t>AGB, BGB, CWD, and  LTR</a:t>
            </a:r>
          </a:p>
          <a:p>
            <a:r>
              <a:rPr lang="en-US" b="1" dirty="0" smtClean="0"/>
              <a:t>Soil Carbon includes 1 m depth </a:t>
            </a:r>
          </a:p>
          <a:p>
            <a:r>
              <a:rPr lang="en-US" b="1" dirty="0" smtClean="0"/>
              <a:t>organic soil carbon.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938978"/>
            <a:ext cx="2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Saatchi and Woodall 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Prep Manuscripts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Attributed carbon flux in US Forestlands between 2005-2010. Hagen et al</a:t>
            </a:r>
          </a:p>
          <a:p>
            <a:r>
              <a:rPr lang="en-US" dirty="0" smtClean="0"/>
              <a:t>Tracking uncertainty in forest carbon stocks and fluxes within an MRV context. Hagen et al</a:t>
            </a:r>
          </a:p>
          <a:p>
            <a:r>
              <a:rPr lang="en-US" dirty="0"/>
              <a:t>Mapping Stand Ages of Primary Forests in Northern Hemisphere Using Remote Sensing </a:t>
            </a:r>
            <a:r>
              <a:rPr lang="en-US" dirty="0" smtClean="0"/>
              <a:t>Data. Zhang &amp; </a:t>
            </a:r>
            <a:r>
              <a:rPr lang="en-US" dirty="0" err="1" smtClean="0"/>
              <a:t>Ganguly</a:t>
            </a:r>
            <a:r>
              <a:rPr lang="en-US" dirty="0" smtClean="0"/>
              <a:t> et al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Sassan</a:t>
            </a:r>
            <a:r>
              <a:rPr lang="en-US" dirty="0" smtClean="0"/>
              <a:t> Saatchi: sassan.Saatchi@jpl.nasa.gov; </a:t>
            </a:r>
          </a:p>
          <a:p>
            <a:r>
              <a:rPr lang="en-US" dirty="0" smtClean="0"/>
              <a:t>Stephen Hagen: shagen@appliedgeosolutions.com; 603-292-1189</a:t>
            </a:r>
          </a:p>
          <a:p>
            <a:r>
              <a:rPr lang="en-US" dirty="0" err="1" smtClean="0"/>
              <a:t>Sangram</a:t>
            </a:r>
            <a:r>
              <a:rPr lang="en-US" dirty="0" smtClean="0"/>
              <a:t> </a:t>
            </a:r>
            <a:r>
              <a:rPr lang="en-US" dirty="0" err="1" smtClean="0"/>
              <a:t>Ganguly</a:t>
            </a:r>
            <a:r>
              <a:rPr lang="en-US" dirty="0" smtClean="0"/>
              <a:t>: sangram.ganguly@nasa.gov; 617-319-6249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6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Scales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2003612"/>
            <a:ext cx="3028904" cy="19094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797" r="6302" b="3463"/>
          <a:stretch/>
        </p:blipFill>
        <p:spPr>
          <a:xfrm>
            <a:off x="1097280" y="4242085"/>
            <a:ext cx="3106270" cy="20305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3998" y="1732885"/>
            <a:ext cx="14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 Flux: 1 ha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71367" y="4020670"/>
            <a:ext cx="174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 Flux: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Scales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2003612"/>
            <a:ext cx="6591992" cy="4155724"/>
          </a:xfrm>
        </p:spPr>
      </p:pic>
      <p:sp>
        <p:nvSpPr>
          <p:cNvPr id="6" name="TextBox 5"/>
          <p:cNvSpPr txBox="1"/>
          <p:nvPr/>
        </p:nvSpPr>
        <p:spPr>
          <a:xfrm>
            <a:off x="1873998" y="1732885"/>
            <a:ext cx="14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 Flux: 1 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Background</a:t>
            </a:r>
          </a:p>
          <a:p>
            <a:r>
              <a:rPr lang="en-US" dirty="0" smtClean="0"/>
              <a:t>System components</a:t>
            </a:r>
          </a:p>
          <a:p>
            <a:pPr lvl="1"/>
            <a:r>
              <a:rPr lang="en-US" dirty="0" smtClean="0"/>
              <a:t>Carbon Stocks</a:t>
            </a:r>
          </a:p>
          <a:p>
            <a:pPr lvl="1"/>
            <a:r>
              <a:rPr lang="en-US" dirty="0" smtClean="0"/>
              <a:t>FIA-based Carbon Stock Changes</a:t>
            </a:r>
          </a:p>
          <a:p>
            <a:pPr lvl="1"/>
            <a:r>
              <a:rPr lang="en-US" dirty="0"/>
              <a:t>Land Cover Change</a:t>
            </a:r>
          </a:p>
          <a:p>
            <a:pPr lvl="1"/>
            <a:r>
              <a:rPr lang="en-US" dirty="0" smtClean="0"/>
              <a:t>Logging</a:t>
            </a:r>
          </a:p>
          <a:p>
            <a:r>
              <a:rPr lang="en-US" dirty="0" smtClean="0"/>
              <a:t>Carbon Flux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966107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MRV in the REDD+ context is developing rapidly</a:t>
            </a:r>
          </a:p>
          <a:p>
            <a:r>
              <a:rPr lang="en-US" dirty="0" smtClean="0"/>
              <a:t>Forestlands in the US are a useful testing ground for technology</a:t>
            </a:r>
          </a:p>
          <a:p>
            <a:pPr lvl="1"/>
            <a:r>
              <a:rPr lang="en-US" dirty="0" smtClean="0"/>
              <a:t>Forest Inventory Analysis</a:t>
            </a:r>
          </a:p>
          <a:p>
            <a:pPr lvl="1"/>
            <a:r>
              <a:rPr lang="en-US" dirty="0" smtClean="0"/>
              <a:t>Fire, insect, wind, and conversion monitoring</a:t>
            </a:r>
          </a:p>
          <a:p>
            <a:pPr lvl="1"/>
            <a:r>
              <a:rPr lang="en-US" dirty="0" smtClean="0"/>
              <a:t>Harvest</a:t>
            </a:r>
          </a:p>
          <a:p>
            <a:pPr lvl="1"/>
            <a:r>
              <a:rPr lang="en-US" dirty="0" smtClean="0"/>
              <a:t>Spatially explicit carbon stocks</a:t>
            </a:r>
          </a:p>
          <a:p>
            <a:r>
              <a:rPr lang="en-US" dirty="0" smtClean="0"/>
              <a:t>Create estimates of </a:t>
            </a:r>
            <a:r>
              <a:rPr lang="en-US" b="1" i="1" dirty="0" smtClean="0"/>
              <a:t>attributed</a:t>
            </a:r>
            <a:r>
              <a:rPr lang="en-US" dirty="0" smtClean="0"/>
              <a:t> carbon fluxes in US forestlands between 2005 and 2010 at </a:t>
            </a:r>
            <a:r>
              <a:rPr lang="en-US" b="1" i="1" dirty="0" smtClean="0"/>
              <a:t>1 ha resolution </a:t>
            </a:r>
            <a:r>
              <a:rPr lang="en-US" dirty="0" smtClean="0"/>
              <a:t>with </a:t>
            </a:r>
            <a:r>
              <a:rPr lang="en-US" b="1" i="1" dirty="0" smtClean="0"/>
              <a:t>estimates of uncertainty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87" y="1804411"/>
            <a:ext cx="6121964" cy="408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Spatially explicit carbon stock estimates at the 1 ha resolution</a:t>
            </a:r>
          </a:p>
          <a:p>
            <a:pPr lvl="1"/>
            <a:r>
              <a:rPr lang="en-US" dirty="0" smtClean="0"/>
              <a:t>Above ground</a:t>
            </a:r>
          </a:p>
          <a:p>
            <a:pPr lvl="1"/>
            <a:r>
              <a:rPr lang="en-US" dirty="0" smtClean="0"/>
              <a:t>Below ground</a:t>
            </a:r>
          </a:p>
          <a:p>
            <a:pPr lvl="1"/>
            <a:r>
              <a:rPr lang="en-US" dirty="0" smtClean="0"/>
              <a:t>Soil</a:t>
            </a:r>
          </a:p>
          <a:p>
            <a:pPr lvl="1"/>
            <a:r>
              <a:rPr lang="en-US" dirty="0" smtClean="0"/>
              <a:t>Dead (standing, coarse debris, fine debris, litter)</a:t>
            </a:r>
          </a:p>
          <a:p>
            <a:r>
              <a:rPr lang="en-US" dirty="0" smtClean="0"/>
              <a:t>Spatially explicit maps of disturbance (activity)</a:t>
            </a:r>
          </a:p>
          <a:p>
            <a:pPr lvl="1"/>
            <a:r>
              <a:rPr lang="en-US" dirty="0" smtClean="0"/>
              <a:t>Annual land cover change maps across US forestland combined with</a:t>
            </a:r>
          </a:p>
          <a:p>
            <a:pPr lvl="1"/>
            <a:r>
              <a:rPr lang="en-US" dirty="0" smtClean="0"/>
              <a:t>Maps of fire, wind, insect, forest conversion, and harvest</a:t>
            </a:r>
          </a:p>
          <a:p>
            <a:r>
              <a:rPr lang="en-US" dirty="0" smtClean="0"/>
              <a:t>Summary tables of </a:t>
            </a:r>
            <a:r>
              <a:rPr lang="en-US" b="1" i="1" dirty="0" smtClean="0"/>
              <a:t>carbon stock changes</a:t>
            </a:r>
            <a:r>
              <a:rPr lang="en-US" dirty="0" smtClean="0"/>
              <a:t> derived from FIA measurements</a:t>
            </a:r>
          </a:p>
          <a:p>
            <a:pPr lvl="1"/>
            <a:r>
              <a:rPr lang="en-US" dirty="0" smtClean="0"/>
              <a:t>140,000 FIA plots were measured at two time periods.</a:t>
            </a:r>
          </a:p>
          <a:p>
            <a:pPr lvl="1"/>
            <a:r>
              <a:rPr lang="en-US" dirty="0" smtClean="0"/>
              <a:t>Allowed us to calculate </a:t>
            </a:r>
            <a:r>
              <a:rPr lang="el-GR" b="1" i="1" dirty="0" smtClean="0"/>
              <a:t>Δ</a:t>
            </a:r>
            <a:r>
              <a:rPr lang="en-US" b="1" i="1" dirty="0" smtClean="0"/>
              <a:t>carbon</a:t>
            </a:r>
            <a:r>
              <a:rPr lang="en-US" dirty="0" smtClean="0"/>
              <a:t> in above/below ground carbon pools under different conditions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16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Stock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County comparison with FIA data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0" y="1777701"/>
            <a:ext cx="5715000" cy="4285615"/>
          </a:xfrm>
          <a:prstGeom prst="rect">
            <a:avLst/>
          </a:prstGeom>
        </p:spPr>
      </p:pic>
      <p:pic>
        <p:nvPicPr>
          <p:cNvPr id="6" name="Picture 5" descr="cnty_suma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4" y="2289721"/>
            <a:ext cx="4976335" cy="37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Stock 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9" b="6619"/>
          <a:stretch/>
        </p:blipFill>
        <p:spPr>
          <a:xfrm>
            <a:off x="2354579" y="1870572"/>
            <a:ext cx="7543801" cy="44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4708326"/>
            <a:ext cx="10058400" cy="1160767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Break detection For Additive Season and Trend (BFAST) </a:t>
            </a:r>
            <a:endParaRPr lang="en-US" dirty="0" smtClean="0"/>
          </a:p>
          <a:p>
            <a:pPr lvl="1"/>
            <a:r>
              <a:rPr lang="en-US" dirty="0" smtClean="0"/>
              <a:t>MODIS </a:t>
            </a:r>
            <a:r>
              <a:rPr lang="en-US" dirty="0"/>
              <a:t>MOD13Q1 250-m 16-day Vegetation Index </a:t>
            </a:r>
            <a:endParaRPr lang="en-US" dirty="0" smtClean="0"/>
          </a:p>
          <a:p>
            <a:pPr lvl="1"/>
            <a:r>
              <a:rPr lang="en-US" dirty="0"/>
              <a:t>2001 till </a:t>
            </a:r>
            <a:r>
              <a:rPr lang="en-US" dirty="0" smtClean="0"/>
              <a:t>present</a:t>
            </a:r>
          </a:p>
          <a:p>
            <a:pPr lvl="1"/>
            <a:r>
              <a:rPr lang="en-US" dirty="0" smtClean="0"/>
              <a:t>Disturbance Magnitude, Date, and Recovery Rate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94" y="1845734"/>
            <a:ext cx="8031480" cy="27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MODIS disturbance metrics with Landsat and Ground fire maps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81" y="1778317"/>
            <a:ext cx="7934819" cy="422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51781" y="2793005"/>
            <a:ext cx="2763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MODIS derived products on the location, magnitude, severity, and year of disturbance compared with Landsat based fire map as well as ground based fire map for two </a:t>
            </a:r>
            <a:r>
              <a:rPr lang="en-US" dirty="0" smtClean="0"/>
              <a:t>major fire </a:t>
            </a:r>
            <a:r>
              <a:rPr lang="en-US" dirty="0"/>
              <a:t>events. </a:t>
            </a:r>
          </a:p>
        </p:txBody>
      </p:sp>
    </p:spTree>
    <p:extLst>
      <p:ext uri="{BB962C8B-B14F-4D97-AF65-F5344CB8AC3E}">
        <p14:creationId xmlns:p14="http://schemas.microsoft.com/office/powerpoint/2010/main" val="19060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6469</TotalTime>
  <Words>1241</Words>
  <Application>Microsoft Office PowerPoint</Application>
  <PresentationFormat>Widescreen</PresentationFormat>
  <Paragraphs>279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 Unicode MS</vt:lpstr>
      <vt:lpstr>Calibri</vt:lpstr>
      <vt:lpstr>Calibri Light</vt:lpstr>
      <vt:lpstr>Times New Roman</vt:lpstr>
      <vt:lpstr>Retrospect</vt:lpstr>
      <vt:lpstr>Prototyping MRV Systems Using Systematic and Spatially Explicit Estimates of Carbon Stock and Stock Changes in US Forestlands</vt:lpstr>
      <vt:lpstr>Project Team</vt:lpstr>
      <vt:lpstr>Presentation Overview</vt:lpstr>
      <vt:lpstr>Project Background</vt:lpstr>
      <vt:lpstr>System Components</vt:lpstr>
      <vt:lpstr>Carbon Stock Maps</vt:lpstr>
      <vt:lpstr>Carbon Stock Maps</vt:lpstr>
      <vt:lpstr>Land Cover Change</vt:lpstr>
      <vt:lpstr>Validation of MODIS disturbance metrics with Landsat and Ground fire maps</vt:lpstr>
      <vt:lpstr>Land Cover Change</vt:lpstr>
      <vt:lpstr>FIA-based Delta Carbon Tables</vt:lpstr>
      <vt:lpstr>Carbon Flux Map Framework</vt:lpstr>
      <vt:lpstr>2005-2010 Carbon Flux in US Forests</vt:lpstr>
      <vt:lpstr>Multiple Scales</vt:lpstr>
      <vt:lpstr>Attribution Example: Tornado</vt:lpstr>
      <vt:lpstr>Attribution Example: Fire/Insect</vt:lpstr>
      <vt:lpstr>2005-2010 Carbon Flux in US Forests</vt:lpstr>
      <vt:lpstr>2005-2010 Carbon Flux in US Forests</vt:lpstr>
      <vt:lpstr>Comparison With Other Estimates</vt:lpstr>
      <vt:lpstr>Uncertainty approach</vt:lpstr>
      <vt:lpstr>Alaska’s Vegetation Height Distribution </vt:lpstr>
      <vt:lpstr>Alaska’s Forest Biomass Distribution </vt:lpstr>
      <vt:lpstr>Carbon Pools in Forests of Alaska</vt:lpstr>
      <vt:lpstr>In Prep Manuscripts</vt:lpstr>
      <vt:lpstr>Questions/Contact</vt:lpstr>
      <vt:lpstr>Multiple Scales</vt:lpstr>
      <vt:lpstr>Multiple Scales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 MRV Systems Using Systematic and Spatially Explicit Estimate of Carbon Stock and Stock Changes of US Forestlands</dc:title>
  <dc:creator>shagen</dc:creator>
  <cp:lastModifiedBy>shagen</cp:lastModifiedBy>
  <cp:revision>48</cp:revision>
  <dcterms:created xsi:type="dcterms:W3CDTF">2014-11-04T12:56:06Z</dcterms:created>
  <dcterms:modified xsi:type="dcterms:W3CDTF">2014-11-13T02:20:24Z</dcterms:modified>
</cp:coreProperties>
</file>